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4" r:id="rId2"/>
    <p:sldId id="332" r:id="rId3"/>
    <p:sldId id="336" r:id="rId4"/>
    <p:sldId id="334" r:id="rId5"/>
    <p:sldId id="337" r:id="rId6"/>
    <p:sldId id="338" r:id="rId7"/>
    <p:sldId id="339" r:id="rId8"/>
    <p:sldId id="340" r:id="rId9"/>
    <p:sldId id="341" r:id="rId1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8">
          <p15:clr>
            <a:srgbClr val="A4A3A4"/>
          </p15:clr>
        </p15:guide>
        <p15:guide id="2" orient="horz" pos="3287">
          <p15:clr>
            <a:srgbClr val="A4A3A4"/>
          </p15:clr>
        </p15:guide>
        <p15:guide id="3" orient="horz" pos="2798">
          <p15:clr>
            <a:srgbClr val="A4A3A4"/>
          </p15:clr>
        </p15:guide>
        <p15:guide id="4" pos="3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6596A"/>
    <a:srgbClr val="9D7620"/>
    <a:srgbClr val="C78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55" autoAdjust="0"/>
    <p:restoredTop sz="94640"/>
  </p:normalViewPr>
  <p:slideViewPr>
    <p:cSldViewPr snapToGrid="0" snapToObjects="1" showGuides="1">
      <p:cViewPr>
        <p:scale>
          <a:sx n="161" d="100"/>
          <a:sy n="161" d="100"/>
        </p:scale>
        <p:origin x="920" y="856"/>
      </p:cViewPr>
      <p:guideLst>
        <p:guide orient="horz" pos="2838"/>
        <p:guide orient="horz" pos="3287"/>
        <p:guide orient="horz" pos="2798"/>
        <p:guide pos="3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97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uw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17729" y="3208615"/>
            <a:ext cx="5233354" cy="5287122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85942" y="2360914"/>
            <a:ext cx="7127202" cy="38312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600"/>
              </a:lnSpc>
              <a:spcBef>
                <a:spcPts val="600"/>
              </a:spcBef>
              <a:buNone/>
              <a:defRPr sz="3600" i="1" baseline="0">
                <a:solidFill>
                  <a:schemeClr val="bg1"/>
                </a:solidFill>
                <a:latin typeface="DI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“ Quote lik om de tekststijl van het model te bewerken “</a:t>
            </a:r>
          </a:p>
        </p:txBody>
      </p:sp>
    </p:spTree>
    <p:extLst>
      <p:ext uri="{BB962C8B-B14F-4D97-AF65-F5344CB8AC3E}">
        <p14:creationId xmlns:p14="http://schemas.microsoft.com/office/powerpoint/2010/main" val="355844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geel">
    <p:bg>
      <p:bgPr>
        <a:solidFill>
          <a:srgbClr val="9D76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85942" y="2360914"/>
            <a:ext cx="7127202" cy="38312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600"/>
              </a:lnSpc>
              <a:spcBef>
                <a:spcPts val="600"/>
              </a:spcBef>
              <a:buNone/>
              <a:defRPr sz="3600" i="1" baseline="0">
                <a:solidFill>
                  <a:schemeClr val="bg1"/>
                </a:solidFill>
                <a:latin typeface="DI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“ Quote lik om de tekststijl van het model te bewerken “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7730" y="3208616"/>
            <a:ext cx="5236554" cy="529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8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kop breed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985942" y="1683912"/>
            <a:ext cx="7127202" cy="123665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5000"/>
              </a:lnSpc>
              <a:defRPr sz="4000" b="1" i="0" cap="all" baseline="0">
                <a:solidFill>
                  <a:schemeClr val="bg1"/>
                </a:solidFill>
                <a:latin typeface="DIN"/>
              </a:defRPr>
            </a:lvl1pPr>
          </a:lstStyle>
          <a:p>
            <a:r>
              <a:rPr lang="nl-NL" dirty="0" smtClean="0"/>
              <a:t>Titel Sed ut perspiciatis unde omnis iste natus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559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kop smal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5299496" y="2045728"/>
            <a:ext cx="3138697" cy="282146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ts val="4800"/>
              </a:lnSpc>
              <a:defRPr sz="3200" b="1" i="0" cap="all">
                <a:solidFill>
                  <a:schemeClr val="bg1"/>
                </a:solidFill>
                <a:latin typeface="DIN"/>
              </a:defRPr>
            </a:lvl1pPr>
          </a:lstStyle>
          <a:p>
            <a:r>
              <a:rPr lang="nl-NL" dirty="0" smtClean="0"/>
              <a:t>Titel Sed ut perspiciatis unde omnis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77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Afbeelding + bijschrift blauw">
    <p:bg>
      <p:bgPr>
        <a:solidFill>
          <a:srgbClr val="165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458643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7730" y="3208616"/>
            <a:ext cx="5236554" cy="5290354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5299496" y="2045728"/>
            <a:ext cx="3138697" cy="282146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ts val="4800"/>
              </a:lnSpc>
              <a:defRPr sz="3200" b="1" i="0" cap="all">
                <a:solidFill>
                  <a:schemeClr val="bg1"/>
                </a:solidFill>
                <a:latin typeface="DIN"/>
              </a:defRPr>
            </a:lvl1pPr>
          </a:lstStyle>
          <a:p>
            <a:r>
              <a:rPr lang="nl-NL" dirty="0" smtClean="0"/>
              <a:t>Titel Sed ut perspiciatis unde omnis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049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Afbeelding + bijschrift geel">
    <p:bg>
      <p:bgPr>
        <a:solidFill>
          <a:srgbClr val="C789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458643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7730" y="3208616"/>
            <a:ext cx="5236554" cy="5290354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5299496" y="2045728"/>
            <a:ext cx="3138697" cy="282146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ts val="4800"/>
              </a:lnSpc>
              <a:defRPr sz="3200" b="1" i="0" cap="all">
                <a:solidFill>
                  <a:schemeClr val="bg1"/>
                </a:solidFill>
                <a:latin typeface="DIN"/>
              </a:defRPr>
            </a:lvl1pPr>
          </a:lstStyle>
          <a:p>
            <a:r>
              <a:rPr lang="nl-NL" dirty="0" smtClean="0"/>
              <a:t>Titel Sed ut perspiciatis unde omnis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13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w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7730" y="3208616"/>
            <a:ext cx="5236554" cy="529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6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el">
    <p:bg>
      <p:bgPr>
        <a:solidFill>
          <a:srgbClr val="C789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7730" y="3208616"/>
            <a:ext cx="5236554" cy="529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0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17729" y="3208615"/>
            <a:ext cx="5233354" cy="52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9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 blauw">
    <p:bg>
      <p:bgPr>
        <a:solidFill>
          <a:srgbClr val="165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985942" y="1049289"/>
            <a:ext cx="7127202" cy="134097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5000"/>
              </a:lnSpc>
              <a:defRPr sz="4000" b="1" i="0" cap="all">
                <a:solidFill>
                  <a:schemeClr val="bg1"/>
                </a:solidFill>
                <a:latin typeface="DIN"/>
              </a:defRPr>
            </a:lvl1pPr>
          </a:lstStyle>
          <a:p>
            <a:r>
              <a:rPr lang="nl-NL" dirty="0" smtClean="0"/>
              <a:t>Titel Sed ut perspiciatis unde omnis iste natus</a:t>
            </a:r>
            <a:endParaRPr lang="nl-NL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985942" y="2928572"/>
            <a:ext cx="7127202" cy="29644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600"/>
              </a:lnSpc>
              <a:spcBef>
                <a:spcPts val="600"/>
              </a:spcBef>
              <a:buNone/>
              <a:defRPr sz="3600" baseline="0">
                <a:solidFill>
                  <a:schemeClr val="bg1"/>
                </a:solidFill>
                <a:latin typeface="DI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7729" y="3208615"/>
            <a:ext cx="5233354" cy="52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blauw geel">
    <p:bg>
      <p:bgPr>
        <a:solidFill>
          <a:srgbClr val="165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7730" y="3208616"/>
            <a:ext cx="5236554" cy="529035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364" y="1686373"/>
            <a:ext cx="5842713" cy="15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9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 geel">
    <p:bg>
      <p:bgPr>
        <a:solidFill>
          <a:srgbClr val="9D76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985942" y="1049289"/>
            <a:ext cx="7127202" cy="1340974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5000"/>
              </a:lnSpc>
              <a:defRPr sz="4000" b="1" i="0" cap="all">
                <a:solidFill>
                  <a:schemeClr val="bg1"/>
                </a:solidFill>
                <a:latin typeface="DIN"/>
              </a:defRPr>
            </a:lvl1pPr>
          </a:lstStyle>
          <a:p>
            <a:r>
              <a:rPr lang="nl-NL" dirty="0" smtClean="0"/>
              <a:t>Titel Sed ut perspiciatis unde omnis iste natus</a:t>
            </a:r>
            <a:endParaRPr lang="nl-NL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985942" y="2928572"/>
            <a:ext cx="7127202" cy="29644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600"/>
              </a:lnSpc>
              <a:spcBef>
                <a:spcPts val="600"/>
              </a:spcBef>
              <a:buNone/>
              <a:defRPr sz="3600" baseline="0">
                <a:solidFill>
                  <a:schemeClr val="bg1"/>
                </a:solidFill>
                <a:latin typeface="DI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7730" y="3208616"/>
            <a:ext cx="5236554" cy="529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3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geel">
    <p:bg>
      <p:bgPr>
        <a:solidFill>
          <a:srgbClr val="9D76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7730" y="3208616"/>
            <a:ext cx="5236554" cy="529035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364" y="1686373"/>
            <a:ext cx="5842713" cy="15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8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blauw">
    <p:bg>
      <p:bgPr>
        <a:solidFill>
          <a:srgbClr val="165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7729" y="3208615"/>
            <a:ext cx="5233354" cy="5287122"/>
          </a:xfrm>
          <a:prstGeom prst="rect">
            <a:avLst/>
          </a:prstGeom>
        </p:spPr>
      </p:pic>
      <p:sp>
        <p:nvSpPr>
          <p:cNvPr id="2" name="Tekstvak 1"/>
          <p:cNvSpPr txBox="1"/>
          <p:nvPr userDrawn="1"/>
        </p:nvSpPr>
        <p:spPr>
          <a:xfrm>
            <a:off x="-1034024" y="36779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364" y="1686373"/>
            <a:ext cx="5842713" cy="15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0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lauw">
    <p:bg>
      <p:bgPr>
        <a:solidFill>
          <a:srgbClr val="165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985942" y="2319535"/>
            <a:ext cx="7127202" cy="1862121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5000"/>
              </a:lnSpc>
              <a:defRPr sz="4000" b="1" i="0" cap="all" baseline="0">
                <a:solidFill>
                  <a:schemeClr val="bg1"/>
                </a:solidFill>
                <a:latin typeface="DIN"/>
              </a:defRPr>
            </a:lvl1pPr>
          </a:lstStyle>
          <a:p>
            <a:r>
              <a:rPr lang="nl-NL" dirty="0" smtClean="0"/>
              <a:t>Titel Sed ut perspiciatis unde omnis iste natuS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7729" y="3208615"/>
            <a:ext cx="5233354" cy="52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onder">
    <p:bg>
      <p:bgPr>
        <a:solidFill>
          <a:srgbClr val="165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985942" y="2317320"/>
            <a:ext cx="7127202" cy="187199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5000"/>
              </a:lnSpc>
              <a:defRPr sz="4000" b="1" i="0" cap="all" baseline="0">
                <a:solidFill>
                  <a:schemeClr val="bg1"/>
                </a:solidFill>
                <a:latin typeface="DIN"/>
              </a:defRPr>
            </a:lvl1pPr>
          </a:lstStyle>
          <a:p>
            <a:r>
              <a:rPr lang="nl-NL" dirty="0" smtClean="0"/>
              <a:t>Titel Sed ut perspiciatis unde omnis iste natus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191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eel">
    <p:bg>
      <p:bgPr>
        <a:solidFill>
          <a:srgbClr val="9D76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985942" y="2317336"/>
            <a:ext cx="7127202" cy="187199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5000"/>
              </a:lnSpc>
              <a:defRPr sz="4000" b="1" i="0" cap="all" baseline="0">
                <a:solidFill>
                  <a:schemeClr val="bg1"/>
                </a:solidFill>
                <a:latin typeface="DIN"/>
              </a:defRPr>
            </a:lvl1pPr>
          </a:lstStyle>
          <a:p>
            <a:r>
              <a:rPr lang="nl-NL" dirty="0" smtClean="0"/>
              <a:t>Titel Sed ut perspiciatis unde omnis iste natus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7730" y="3208616"/>
            <a:ext cx="5236554" cy="529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6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blauw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17729" y="3208615"/>
            <a:ext cx="5233354" cy="5287122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985942" y="2359508"/>
            <a:ext cx="7127202" cy="38312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600"/>
              </a:lnSpc>
              <a:spcBef>
                <a:spcPts val="600"/>
              </a:spcBef>
              <a:buNone/>
              <a:defRPr sz="3600" baseline="0">
                <a:solidFill>
                  <a:schemeClr val="bg1"/>
                </a:solidFill>
                <a:latin typeface="DI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1594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geel">
    <p:bg>
      <p:bgPr>
        <a:solidFill>
          <a:srgbClr val="9D76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985942" y="2360914"/>
            <a:ext cx="7127202" cy="38312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600"/>
              </a:lnSpc>
              <a:spcBef>
                <a:spcPts val="600"/>
              </a:spcBef>
              <a:buNone/>
              <a:defRPr sz="3600" baseline="0">
                <a:solidFill>
                  <a:schemeClr val="bg1"/>
                </a:solidFill>
                <a:latin typeface="DI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7730" y="3208616"/>
            <a:ext cx="5236554" cy="529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1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62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60" r:id="rId2"/>
    <p:sldLayoutId id="2147483662" r:id="rId3"/>
    <p:sldLayoutId id="2147483658" r:id="rId4"/>
    <p:sldLayoutId id="2147483649" r:id="rId5"/>
    <p:sldLayoutId id="2147483683" r:id="rId6"/>
    <p:sldLayoutId id="2147483678" r:id="rId7"/>
    <p:sldLayoutId id="2147483659" r:id="rId8"/>
    <p:sldLayoutId id="2147483679" r:id="rId9"/>
    <p:sldLayoutId id="2147483680" r:id="rId10"/>
    <p:sldLayoutId id="2147483681" r:id="rId11"/>
    <p:sldLayoutId id="2147483657" r:id="rId12"/>
    <p:sldLayoutId id="2147483663" r:id="rId13"/>
    <p:sldLayoutId id="2147483682" r:id="rId14"/>
    <p:sldLayoutId id="2147483674" r:id="rId15"/>
    <p:sldLayoutId id="2147483666" r:id="rId16"/>
    <p:sldLayoutId id="2147483667" r:id="rId17"/>
    <p:sldLayoutId id="2147483668" r:id="rId18"/>
    <p:sldLayoutId id="2147483672" r:id="rId19"/>
    <p:sldLayoutId id="2147483685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5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21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5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1"/>
          <p:cNvSpPr txBox="1">
            <a:spLocks/>
          </p:cNvSpPr>
          <p:nvPr/>
        </p:nvSpPr>
        <p:spPr>
          <a:xfrm>
            <a:off x="826922" y="3323645"/>
            <a:ext cx="7127202" cy="383122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De moed en de kracht vinden om </a:t>
            </a:r>
            <a:r>
              <a:rPr lang="nl-NL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/>
            </a:r>
            <a:br>
              <a:rPr lang="nl-NL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</a:br>
            <a:r>
              <a:rPr lang="nl-NL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op </a:t>
            </a:r>
            <a:r>
              <a:rPr lang="nl-NL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weg te gaan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826922" y="1858635"/>
            <a:ext cx="7127202" cy="146501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000" b="1" cap="all" dirty="0">
                <a:solidFill>
                  <a:prstClr val="white"/>
                </a:solidFill>
                <a:latin typeface="DIN"/>
              </a:rPr>
              <a:t>Leren en Participeren in de Community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356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65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1"/>
          <p:cNvSpPr txBox="1">
            <a:spLocks/>
          </p:cNvSpPr>
          <p:nvPr/>
        </p:nvSpPr>
        <p:spPr>
          <a:xfrm>
            <a:off x="826921" y="1526650"/>
            <a:ext cx="8078545" cy="462432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5000"/>
              <a:buFont typeface=".AppleSystemUIFont" charset="-120"/>
              <a:buChar char="→"/>
            </a:pPr>
            <a:r>
              <a:rPr lang="nl-NL" sz="28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Er </a:t>
            </a:r>
            <a:r>
              <a:rPr lang="nl-NL" sz="28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is sociale energie aanwezig </a:t>
            </a:r>
            <a:endParaRPr lang="nl-NL" sz="2800" dirty="0" smtClean="0">
              <a:solidFill>
                <a:schemeClr val="bg1"/>
              </a:solidFill>
              <a:latin typeface="DIN" charset="0"/>
              <a:ea typeface="DIN" charset="0"/>
              <a:cs typeface="DIN" charset="0"/>
            </a:endParaRPr>
          </a:p>
          <a:p>
            <a:pPr>
              <a:buSzPct val="95000"/>
              <a:buFont typeface=".AppleSystemUIFont" charset="-120"/>
              <a:buChar char="→"/>
            </a:pPr>
            <a:r>
              <a:rPr lang="nl-NL" sz="28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De </a:t>
            </a:r>
            <a:r>
              <a:rPr lang="nl-NL" sz="28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community is herkenbaar in de buurt </a:t>
            </a:r>
            <a:endParaRPr lang="nl-NL" sz="2800" dirty="0" smtClean="0">
              <a:solidFill>
                <a:schemeClr val="bg1"/>
              </a:solidFill>
              <a:latin typeface="DIN" charset="0"/>
              <a:ea typeface="DIN" charset="0"/>
              <a:cs typeface="DIN" charset="0"/>
            </a:endParaRPr>
          </a:p>
          <a:p>
            <a:pPr>
              <a:buSzPct val="95000"/>
              <a:buFont typeface=".AppleSystemUIFont" charset="-120"/>
              <a:buChar char="→"/>
            </a:pPr>
            <a:r>
              <a:rPr lang="nl-NL" sz="28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De </a:t>
            </a:r>
            <a:r>
              <a:rPr lang="nl-NL" sz="28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community is inclusief </a:t>
            </a:r>
            <a:endParaRPr lang="nl-NL" sz="2800" dirty="0" smtClean="0">
              <a:solidFill>
                <a:schemeClr val="bg1"/>
              </a:solidFill>
              <a:latin typeface="DIN" charset="0"/>
              <a:ea typeface="DIN" charset="0"/>
              <a:cs typeface="DIN" charset="0"/>
            </a:endParaRPr>
          </a:p>
          <a:p>
            <a:pPr>
              <a:buSzPct val="95000"/>
              <a:buFont typeface=".AppleSystemUIFont" charset="-120"/>
              <a:buChar char="→"/>
            </a:pPr>
            <a:r>
              <a:rPr lang="nl-NL" sz="28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Er </a:t>
            </a:r>
            <a:r>
              <a:rPr lang="nl-NL" sz="28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is ruimte en tijd voor het proces Activiteiten </a:t>
            </a:r>
            <a:r>
              <a:rPr lang="nl-NL" sz="28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organiseren </a:t>
            </a:r>
            <a:r>
              <a:rPr lang="nl-NL" sz="28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is een middel </a:t>
            </a:r>
            <a:endParaRPr lang="nl-NL" sz="2800" dirty="0" smtClean="0">
              <a:solidFill>
                <a:schemeClr val="bg1"/>
              </a:solidFill>
              <a:latin typeface="DIN" charset="0"/>
              <a:ea typeface="DIN" charset="0"/>
              <a:cs typeface="DIN" charset="0"/>
            </a:endParaRPr>
          </a:p>
          <a:p>
            <a:pPr>
              <a:buSzPct val="95000"/>
              <a:buFont typeface=".AppleSystemUIFont" charset="-120"/>
              <a:buChar char="→"/>
            </a:pPr>
            <a:r>
              <a:rPr lang="nl-NL" sz="28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De </a:t>
            </a:r>
            <a:r>
              <a:rPr lang="nl-NL" sz="28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community is duurzaam </a:t>
            </a:r>
            <a:endParaRPr lang="nl-NL" sz="2800" dirty="0" smtClean="0">
              <a:solidFill>
                <a:schemeClr val="bg1"/>
              </a:solidFill>
              <a:latin typeface="DIN" charset="0"/>
              <a:ea typeface="DIN" charset="0"/>
              <a:cs typeface="DIN" charset="0"/>
            </a:endParaRPr>
          </a:p>
          <a:p>
            <a:pPr>
              <a:buSzPct val="95000"/>
              <a:buFont typeface=".AppleSystemUIFont" charset="-120"/>
              <a:buChar char="→"/>
            </a:pPr>
            <a:r>
              <a:rPr lang="nl-NL" sz="28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De </a:t>
            </a:r>
            <a:r>
              <a:rPr lang="nl-NL" sz="28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community kan continuïteit bieden </a:t>
            </a:r>
            <a:endParaRPr lang="nl-NL" sz="2800" dirty="0" smtClean="0">
              <a:solidFill>
                <a:schemeClr val="bg1"/>
              </a:solidFill>
              <a:latin typeface="DIN" charset="0"/>
              <a:ea typeface="DIN" charset="0"/>
              <a:cs typeface="DIN" charset="0"/>
            </a:endParaRPr>
          </a:p>
          <a:p>
            <a:pPr>
              <a:buSzPct val="95000"/>
              <a:buFont typeface=".AppleSystemUIFont" charset="-120"/>
              <a:buChar char="→"/>
            </a:pPr>
            <a:r>
              <a:rPr lang="nl-NL" sz="28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De </a:t>
            </a:r>
            <a:r>
              <a:rPr lang="nl-NL" sz="28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community is toegankelijk </a:t>
            </a:r>
            <a:endParaRPr lang="nl-NL" sz="2800" dirty="0" smtClean="0">
              <a:solidFill>
                <a:schemeClr val="bg1"/>
              </a:solidFill>
              <a:latin typeface="DIN" charset="0"/>
              <a:ea typeface="DIN" charset="0"/>
              <a:cs typeface="DIN" charset="0"/>
            </a:endParaRPr>
          </a:p>
          <a:p>
            <a:pPr>
              <a:buSzPct val="95000"/>
              <a:buFont typeface=".AppleSystemUIFont" charset="-120"/>
              <a:buChar char="→"/>
            </a:pPr>
            <a:r>
              <a:rPr lang="nl-NL" sz="28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Informele </a:t>
            </a:r>
            <a:r>
              <a:rPr lang="nl-NL" sz="28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setting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826922" y="673890"/>
            <a:ext cx="7127202" cy="85276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000" b="1" cap="all" dirty="0">
                <a:solidFill>
                  <a:prstClr val="white"/>
                </a:solidFill>
                <a:latin typeface="DIN"/>
              </a:rPr>
              <a:t>Condities in community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447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826922" y="360615"/>
            <a:ext cx="8038788" cy="146501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000" b="1" cap="all" dirty="0" smtClean="0">
                <a:solidFill>
                  <a:prstClr val="white"/>
                </a:solidFill>
                <a:latin typeface="DIN"/>
              </a:rPr>
              <a:t>Ontwikkelingsfase </a:t>
            </a:r>
            <a:r>
              <a:rPr lang="nl-NL" sz="4000" b="1" cap="all" dirty="0">
                <a:solidFill>
                  <a:prstClr val="white"/>
                </a:solidFill>
                <a:latin typeface="DIN"/>
              </a:rPr>
              <a:t>community</a:t>
            </a:r>
            <a:endParaRPr lang="nl-NL" dirty="0"/>
          </a:p>
        </p:txBody>
      </p:sp>
      <p:pic>
        <p:nvPicPr>
          <p:cNvPr id="6" name="Tijdelijke aanduiding voor inhoud 6">
            <a:extLst>
              <a:ext uri="{FF2B5EF4-FFF2-40B4-BE49-F238E27FC236}">
                <a16:creationId xmlns:a16="http://schemas.microsoft.com/office/drawing/2014/main" xmlns="" id="{341D98AB-867D-534F-B851-F48951A4E97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49" y="1897187"/>
            <a:ext cx="5801784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88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D76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1"/>
          <p:cNvSpPr txBox="1">
            <a:spLocks/>
          </p:cNvSpPr>
          <p:nvPr/>
        </p:nvSpPr>
        <p:spPr>
          <a:xfrm>
            <a:off x="826921" y="1311965"/>
            <a:ext cx="8078545" cy="462432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5000"/>
              <a:buFont typeface=".AppleSystemUIFont" charset="-120"/>
              <a:buChar char="→"/>
            </a:pPr>
            <a:r>
              <a:rPr lang="nl-NL" sz="24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Zelf ervaring hebben met </a:t>
            </a:r>
            <a:r>
              <a:rPr lang="nl-NL" sz="24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beperkingen</a:t>
            </a:r>
          </a:p>
          <a:p>
            <a:pPr>
              <a:buSzPct val="95000"/>
              <a:buFont typeface=".AppleSystemUIFont" charset="-120"/>
              <a:buChar char="→"/>
            </a:pPr>
            <a:r>
              <a:rPr lang="nl-NL" sz="24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Bekend </a:t>
            </a:r>
            <a:r>
              <a:rPr lang="nl-NL" sz="24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zijn met het ‘DNA’ van de wijk/centrale rol </a:t>
            </a:r>
            <a:r>
              <a:rPr lang="nl-NL" sz="24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/>
            </a:r>
            <a:br>
              <a:rPr lang="nl-NL" sz="24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</a:br>
            <a:r>
              <a:rPr lang="nl-NL" sz="24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in </a:t>
            </a:r>
            <a:r>
              <a:rPr lang="nl-NL" sz="24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de </a:t>
            </a:r>
            <a:r>
              <a:rPr lang="nl-NL" sz="24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wijk</a:t>
            </a:r>
          </a:p>
          <a:p>
            <a:pPr>
              <a:buSzPct val="95000"/>
              <a:buFont typeface=".AppleSystemUIFont" charset="-120"/>
              <a:buChar char="→"/>
            </a:pPr>
            <a:r>
              <a:rPr lang="nl-NL" sz="24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Radicaal </a:t>
            </a:r>
            <a:r>
              <a:rPr lang="nl-NL" sz="24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naast de deelnemer gaan </a:t>
            </a:r>
            <a:r>
              <a:rPr lang="nl-NL" sz="24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staan</a:t>
            </a:r>
          </a:p>
          <a:p>
            <a:pPr>
              <a:buSzPct val="95000"/>
              <a:buFont typeface=".AppleSystemUIFont" charset="-120"/>
              <a:buChar char="→"/>
            </a:pPr>
            <a:r>
              <a:rPr lang="nl-NL" sz="24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Autonoom </a:t>
            </a:r>
            <a:r>
              <a:rPr lang="nl-NL" sz="24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kunnen handelen zonder last of </a:t>
            </a:r>
            <a:r>
              <a:rPr lang="nl-NL" sz="2400" dirty="0" err="1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ruggespraak</a:t>
            </a:r>
            <a:r>
              <a:rPr lang="nl-NL" sz="24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 </a:t>
            </a:r>
            <a:r>
              <a:rPr lang="nl-NL" sz="24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moederorganisatie</a:t>
            </a:r>
          </a:p>
          <a:p>
            <a:pPr>
              <a:buSzPct val="95000"/>
              <a:buFont typeface=".AppleSystemUIFont" charset="-120"/>
              <a:buChar char="→"/>
            </a:pPr>
            <a:r>
              <a:rPr lang="nl-NL" sz="24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Wederkerig </a:t>
            </a:r>
            <a:r>
              <a:rPr lang="nl-NL" sz="24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en </a:t>
            </a:r>
            <a:r>
              <a:rPr lang="nl-NL" sz="24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respectvol</a:t>
            </a:r>
          </a:p>
          <a:p>
            <a:pPr>
              <a:buSzPct val="95000"/>
              <a:buFont typeface=".AppleSystemUIFont" charset="-120"/>
              <a:buChar char="→"/>
            </a:pPr>
            <a:r>
              <a:rPr lang="nl-NL" sz="24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De </a:t>
            </a:r>
            <a:r>
              <a:rPr lang="nl-NL" sz="24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gekozen weg van de deelnemers als </a:t>
            </a:r>
            <a:r>
              <a:rPr lang="nl-NL" sz="24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/>
            </a:r>
            <a:br>
              <a:rPr lang="nl-NL" sz="24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</a:br>
            <a:r>
              <a:rPr lang="nl-NL" sz="24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uitgangspunt nemen</a:t>
            </a:r>
          </a:p>
          <a:p>
            <a:pPr>
              <a:buSzPct val="95000"/>
              <a:buFont typeface=".AppleSystemUIFont" charset="-120"/>
              <a:buChar char="→"/>
            </a:pPr>
            <a:r>
              <a:rPr lang="nl-NL" sz="24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Beginnen </a:t>
            </a:r>
            <a:r>
              <a:rPr lang="nl-NL" sz="24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bij het ‘oplossingsarsenaal</a:t>
            </a:r>
            <a:r>
              <a:rPr lang="nl-NL" sz="24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’</a:t>
            </a:r>
          </a:p>
          <a:p>
            <a:pPr>
              <a:buSzPct val="95000"/>
              <a:buFont typeface=".AppleSystemUIFont" charset="-120"/>
              <a:buChar char="→"/>
            </a:pPr>
            <a:r>
              <a:rPr lang="nl-NL" sz="24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Verbinden </a:t>
            </a:r>
            <a:r>
              <a:rPr lang="nl-NL" sz="24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van formele en informele </a:t>
            </a:r>
            <a:r>
              <a:rPr lang="nl-NL" sz="24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netwerken</a:t>
            </a:r>
          </a:p>
          <a:p>
            <a:pPr>
              <a:buSzPct val="95000"/>
              <a:buFont typeface=".AppleSystemUIFont" charset="-120"/>
              <a:buChar char="→"/>
            </a:pPr>
            <a:r>
              <a:rPr lang="nl-NL" sz="24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Het </a:t>
            </a:r>
            <a:r>
              <a:rPr lang="nl-NL" sz="24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proces is onderdeel van het resultaat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826921" y="546669"/>
            <a:ext cx="7943373" cy="68578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400" b="1" cap="all" dirty="0" smtClean="0">
                <a:solidFill>
                  <a:prstClr val="white"/>
                </a:solidFill>
                <a:latin typeface="DIN"/>
              </a:rPr>
              <a:t>Condities procesondersteuners</a:t>
            </a:r>
            <a:endParaRPr lang="nl-NL" sz="3400" dirty="0"/>
          </a:p>
        </p:txBody>
      </p:sp>
    </p:spTree>
    <p:extLst>
      <p:ext uri="{BB962C8B-B14F-4D97-AF65-F5344CB8AC3E}">
        <p14:creationId xmlns:p14="http://schemas.microsoft.com/office/powerpoint/2010/main" val="18800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65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826922" y="1179600"/>
            <a:ext cx="8038788" cy="91159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000" b="1" cap="all" dirty="0">
                <a:solidFill>
                  <a:prstClr val="white"/>
                </a:solidFill>
                <a:latin typeface="DIN"/>
              </a:rPr>
              <a:t>Faciliteren en steunen</a:t>
            </a:r>
            <a:endParaRPr lang="nl-NL" dirty="0"/>
          </a:p>
        </p:txBody>
      </p:sp>
      <p:pic>
        <p:nvPicPr>
          <p:cNvPr id="5" name="Tijdelijke aanduiding voor inhoud 4" descr="Macintosh HD:Users:keesonderwater:Downloads:situatie2.jpg">
            <a:extLst>
              <a:ext uri="{FF2B5EF4-FFF2-40B4-BE49-F238E27FC236}">
                <a16:creationId xmlns:a16="http://schemas.microsoft.com/office/drawing/2014/main" xmlns="" id="{EFB008B3-0E30-8343-BE49-A27C24C8C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88" y="2393828"/>
            <a:ext cx="3805188" cy="3012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ijdelijke aanduiding voor inhoud 5" descr="x.jpg">
            <a:extLst>
              <a:ext uri="{FF2B5EF4-FFF2-40B4-BE49-F238E27FC236}">
                <a16:creationId xmlns:a16="http://schemas.microsoft.com/office/drawing/2014/main" xmlns="" id="{08FF9BEF-91A1-B14C-9416-DC5588A33E4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338" y="2393828"/>
            <a:ext cx="3901372" cy="275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8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65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1"/>
          <p:cNvSpPr txBox="1">
            <a:spLocks/>
          </p:cNvSpPr>
          <p:nvPr/>
        </p:nvSpPr>
        <p:spPr>
          <a:xfrm>
            <a:off x="826921" y="1407380"/>
            <a:ext cx="8078545" cy="462432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5000"/>
              <a:buFont typeface=".AppleSystemUIFont" charset="-120"/>
              <a:buChar char="→"/>
            </a:pPr>
            <a:r>
              <a:rPr lang="nl-NL" sz="28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Bekend zijn met de sociale infrastructuur </a:t>
            </a:r>
            <a:br>
              <a:rPr lang="nl-NL" sz="28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</a:br>
            <a:r>
              <a:rPr lang="nl-NL" sz="28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van </a:t>
            </a:r>
            <a:r>
              <a:rPr lang="nl-NL" sz="28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de wijk</a:t>
            </a:r>
          </a:p>
          <a:p>
            <a:pPr>
              <a:buSzPct val="95000"/>
              <a:buFont typeface=".AppleSystemUIFont" charset="-120"/>
              <a:buChar char="→"/>
            </a:pPr>
            <a:r>
              <a:rPr lang="nl-NL" sz="28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Werken met de wijk</a:t>
            </a:r>
          </a:p>
          <a:p>
            <a:pPr>
              <a:buSzPct val="95000"/>
              <a:buFont typeface=".AppleSystemUIFont" charset="-120"/>
              <a:buChar char="→"/>
            </a:pPr>
            <a:r>
              <a:rPr lang="nl-NL" sz="28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Met cliënten spreken over hun wensen en ambities en daarbij aansluiten</a:t>
            </a:r>
          </a:p>
          <a:p>
            <a:pPr>
              <a:buSzPct val="95000"/>
              <a:buFont typeface=".AppleSystemUIFont" charset="-120"/>
              <a:buChar char="→"/>
            </a:pPr>
            <a:r>
              <a:rPr lang="nl-NL" sz="28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Doordrongen zijn van het belang van de  informele sociale infrastructuur in een wijk </a:t>
            </a:r>
          </a:p>
          <a:p>
            <a:pPr>
              <a:buSzPct val="95000"/>
              <a:buFont typeface=".AppleSystemUIFont" charset="-120"/>
              <a:buChar char="→"/>
            </a:pPr>
            <a:r>
              <a:rPr lang="nl-NL" sz="28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Contacten hebben met de sleutelfiguren van </a:t>
            </a:r>
            <a:r>
              <a:rPr lang="nl-NL" sz="28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/>
            </a:r>
            <a:br>
              <a:rPr lang="nl-NL" sz="28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</a:br>
            <a:r>
              <a:rPr lang="nl-NL" sz="2800" dirty="0" smtClean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die </a:t>
            </a:r>
            <a:r>
              <a:rPr lang="nl-NL" sz="28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informele structuur</a:t>
            </a:r>
          </a:p>
          <a:p>
            <a:pPr>
              <a:buSzPct val="95000"/>
              <a:buFont typeface=".AppleSystemUIFont" charset="-120"/>
              <a:buChar char="→"/>
            </a:pPr>
            <a:r>
              <a:rPr lang="nl-NL" sz="28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Warme overdracht realiseren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826921" y="554620"/>
            <a:ext cx="7127202" cy="85276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000" b="1" cap="all" dirty="0">
                <a:solidFill>
                  <a:prstClr val="white"/>
                </a:solidFill>
                <a:latin typeface="DIN"/>
              </a:rPr>
              <a:t>Belangrijk bij toeleiding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101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826922" y="845644"/>
            <a:ext cx="8038788" cy="146501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000" b="1" cap="all" dirty="0">
                <a:solidFill>
                  <a:prstClr val="white"/>
                </a:solidFill>
                <a:latin typeface="DIN"/>
              </a:rPr>
              <a:t>Werken met de wijk </a:t>
            </a:r>
            <a:endParaRPr lang="nl-NL" sz="4000" b="1" cap="all" dirty="0" smtClean="0">
              <a:solidFill>
                <a:prstClr val="white"/>
              </a:solidFill>
              <a:latin typeface="DIN"/>
            </a:endParaRPr>
          </a:p>
          <a:p>
            <a:pPr algn="l"/>
            <a:r>
              <a:rPr lang="nl-NL" sz="4000" b="1" cap="all" dirty="0" smtClean="0">
                <a:solidFill>
                  <a:prstClr val="white"/>
                </a:solidFill>
                <a:latin typeface="DIN"/>
              </a:rPr>
              <a:t>&gt;  </a:t>
            </a:r>
            <a:r>
              <a:rPr lang="nl-NL" sz="4000" b="1" cap="all" dirty="0" err="1" smtClean="0">
                <a:solidFill>
                  <a:prstClr val="white"/>
                </a:solidFill>
                <a:latin typeface="DIN"/>
              </a:rPr>
              <a:t>ontzorgen</a:t>
            </a:r>
            <a:endParaRPr lang="nl-NL" dirty="0"/>
          </a:p>
        </p:txBody>
      </p:sp>
      <p:pic>
        <p:nvPicPr>
          <p:cNvPr id="5" name="Tijdelijke aanduiding voor inhoud 10">
            <a:extLst>
              <a:ext uri="{FF2B5EF4-FFF2-40B4-BE49-F238E27FC236}">
                <a16:creationId xmlns:a16="http://schemas.microsoft.com/office/drawing/2014/main" xmlns="" id="{2FAC057D-1963-9542-B703-D8336B6B7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451" y="2801073"/>
            <a:ext cx="3734568" cy="2818734"/>
          </a:xfrm>
          <a:prstGeom prst="rect">
            <a:avLst/>
          </a:prstGeom>
        </p:spPr>
      </p:pic>
      <p:pic>
        <p:nvPicPr>
          <p:cNvPr id="7" name="Tijdelijke aanduiding voor inhoud 8">
            <a:extLst>
              <a:ext uri="{FF2B5EF4-FFF2-40B4-BE49-F238E27FC236}">
                <a16:creationId xmlns:a16="http://schemas.microsoft.com/office/drawing/2014/main" xmlns="" id="{E3E4EA75-01B7-5947-A6AB-36DD5A2B6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59" y="2814761"/>
            <a:ext cx="3704040" cy="278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65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1"/>
          <p:cNvSpPr txBox="1">
            <a:spLocks/>
          </p:cNvSpPr>
          <p:nvPr/>
        </p:nvSpPr>
        <p:spPr>
          <a:xfrm>
            <a:off x="826921" y="1272209"/>
            <a:ext cx="8078545" cy="462432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5000"/>
              <a:buFont typeface=".AppleSystemUIFont" charset="-120"/>
              <a:buChar char="→"/>
            </a:pPr>
            <a:r>
              <a:rPr lang="nl-NL" sz="26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Buurtkamers zijn belangrijke en noodzakelijke onderdelen van een de sociale infrastructuur in wijken en als basis voor bewoners </a:t>
            </a:r>
            <a:r>
              <a:rPr lang="nl-NL" sz="2600" dirty="0" err="1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communities</a:t>
            </a:r>
            <a:endParaRPr lang="nl-NL" sz="2600" dirty="0">
              <a:solidFill>
                <a:schemeClr val="bg1"/>
              </a:solidFill>
              <a:latin typeface="DIN" charset="0"/>
              <a:ea typeface="DIN" charset="0"/>
              <a:cs typeface="DIN" charset="0"/>
            </a:endParaRPr>
          </a:p>
          <a:p>
            <a:pPr>
              <a:buSzPct val="95000"/>
              <a:buFont typeface=".AppleSystemUIFont" charset="-120"/>
              <a:buChar char="→"/>
            </a:pPr>
            <a:r>
              <a:rPr lang="nl-NL" sz="26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Autonoom werkende procesondersteuners voor bewoners met beperkingen zijn nodig in wijken waar mensen de wegen naar professionele hulp niet meer kunnen of willen vinden.</a:t>
            </a:r>
          </a:p>
          <a:p>
            <a:pPr>
              <a:buSzPct val="95000"/>
              <a:buFont typeface=".AppleSystemUIFont" charset="-120"/>
              <a:buChar char="→"/>
            </a:pPr>
            <a:r>
              <a:rPr lang="nl-NL" sz="2600" dirty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rPr>
              <a:t>Een combinatie van een door gemeente of woningbouwcorporatie gefaciliteerde buurtkamer met een autonoom werkende procesondersteuner biedt mensen met beperkingen weer kansen om mee te doen.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826922" y="419449"/>
            <a:ext cx="7127202" cy="85276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000" b="1" cap="all" dirty="0" smtClean="0">
                <a:solidFill>
                  <a:prstClr val="white"/>
                </a:solidFill>
                <a:latin typeface="DIN"/>
              </a:rPr>
              <a:t>aanbevelingen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09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derbov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ONDERBOVEN_powerpoint</Template>
  <TotalTime>33</TotalTime>
  <Words>169</Words>
  <Application>Microsoft Macintosh PowerPoint</Application>
  <PresentationFormat>Diavoorstelling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.AppleSystemUIFont</vt:lpstr>
      <vt:lpstr>Calibri</vt:lpstr>
      <vt:lpstr>DIN</vt:lpstr>
      <vt:lpstr>Arial</vt:lpstr>
      <vt:lpstr>Onderboven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tom van hoogstraten</dc:creator>
  <cp:lastModifiedBy>tom van hoogstraten</cp:lastModifiedBy>
  <cp:revision>7</cp:revision>
  <dcterms:created xsi:type="dcterms:W3CDTF">2019-02-21T08:26:35Z</dcterms:created>
  <dcterms:modified xsi:type="dcterms:W3CDTF">2019-02-21T09:06:32Z</dcterms:modified>
</cp:coreProperties>
</file>